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5" autoAdjust="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73A1-D7A4-4925-BB5C-E157D8EC0086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85E602FD-D8DC-447D-A11E-C10B00EAC5B7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73A1-D7A4-4925-BB5C-E157D8EC0086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02FD-D8DC-447D-A11E-C10B00EAC5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73A1-D7A4-4925-BB5C-E157D8EC0086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85E602FD-D8DC-447D-A11E-C10B00EAC5B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73A1-D7A4-4925-BB5C-E157D8EC0086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02FD-D8DC-447D-A11E-C10B00EAC5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73A1-D7A4-4925-BB5C-E157D8EC0086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85E602FD-D8DC-447D-A11E-C10B00EAC5B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73A1-D7A4-4925-BB5C-E157D8EC0086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02FD-D8DC-447D-A11E-C10B00EAC5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73A1-D7A4-4925-BB5C-E157D8EC0086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02FD-D8DC-447D-A11E-C10B00EAC5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73A1-D7A4-4925-BB5C-E157D8EC0086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02FD-D8DC-447D-A11E-C10B00EAC5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73A1-D7A4-4925-BB5C-E157D8EC0086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02FD-D8DC-447D-A11E-C10B00EAC5B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73A1-D7A4-4925-BB5C-E157D8EC0086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02FD-D8DC-447D-A11E-C10B00EAC5B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E73A1-D7A4-4925-BB5C-E157D8EC0086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602FD-D8DC-447D-A11E-C10B00EAC5B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DFE73A1-D7A4-4925-BB5C-E157D8EC0086}" type="datetimeFigureOut">
              <a:rPr lang="ru-RU" smtClean="0"/>
              <a:t>11.11.2020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5E602FD-D8DC-447D-A11E-C10B00EAC5B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Информация по состоянию системы высшего образования в Республике Татарстан </a:t>
            </a:r>
            <a:br>
              <a:rPr lang="ru-RU" sz="2400" b="1" dirty="0" smtClean="0"/>
            </a:br>
            <a:r>
              <a:rPr lang="ru-RU" sz="2400" b="1" dirty="0" smtClean="0"/>
              <a:t>по состоянию на </a:t>
            </a:r>
            <a:r>
              <a:rPr lang="ru-RU" sz="2400" b="1" dirty="0" smtClean="0"/>
              <a:t>15.10.2020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28800"/>
            <a:ext cx="8373616" cy="4781128"/>
          </a:xfrm>
        </p:spPr>
        <p:txBody>
          <a:bodyPr>
            <a:normAutofit fontScale="25000" lnSpcReduction="20000"/>
          </a:bodyPr>
          <a:lstStyle/>
          <a:p>
            <a:pPr marL="0" indent="447675" algn="just">
              <a:buNone/>
            </a:pPr>
            <a:r>
              <a:rPr lang="ru-RU" sz="7200" b="1" dirty="0" smtClean="0"/>
              <a:t>В республике </a:t>
            </a:r>
            <a:r>
              <a:rPr lang="ru-RU" sz="7200" b="1" dirty="0" smtClean="0"/>
              <a:t>25 </a:t>
            </a:r>
            <a:r>
              <a:rPr lang="ru-RU" sz="7200" b="1" dirty="0" smtClean="0"/>
              <a:t>образовательных организаций высшего образования, в том числе </a:t>
            </a:r>
            <a:r>
              <a:rPr lang="ru-RU" sz="7200" b="1" dirty="0" smtClean="0"/>
              <a:t>15 </a:t>
            </a:r>
            <a:r>
              <a:rPr lang="ru-RU" sz="7200" b="1" dirty="0" smtClean="0"/>
              <a:t>государственных, </a:t>
            </a:r>
            <a:r>
              <a:rPr lang="ru-RU" sz="7200" b="1" dirty="0" smtClean="0"/>
              <a:t>10 </a:t>
            </a:r>
            <a:r>
              <a:rPr lang="ru-RU" sz="7200" b="1" dirty="0" smtClean="0"/>
              <a:t>негосударственных (из них </a:t>
            </a:r>
            <a:r>
              <a:rPr lang="ru-RU" sz="7200" b="1" dirty="0" smtClean="0"/>
              <a:t>3 </a:t>
            </a:r>
            <a:r>
              <a:rPr lang="ru-RU" sz="7200" b="1" dirty="0" smtClean="0"/>
              <a:t>религиозные), </a:t>
            </a:r>
            <a:r>
              <a:rPr lang="ru-RU" sz="7200" b="1" dirty="0" smtClean="0"/>
              <a:t>19 филиалов </a:t>
            </a:r>
            <a:r>
              <a:rPr lang="ru-RU" sz="7200" b="1" dirty="0" smtClean="0"/>
              <a:t>образовательных организаций высшего </a:t>
            </a:r>
            <a:r>
              <a:rPr lang="ru-RU" sz="7200" b="1" dirty="0" smtClean="0"/>
              <a:t>образования (</a:t>
            </a:r>
            <a:r>
              <a:rPr lang="ru-RU" sz="7200" b="1" dirty="0"/>
              <a:t>13 – государственные, 6 – </a:t>
            </a:r>
            <a:r>
              <a:rPr lang="ru-RU" sz="7200" b="1" dirty="0" smtClean="0"/>
              <a:t>негосударственные.</a:t>
            </a:r>
            <a:endParaRPr lang="ru-RU" sz="7200" b="1" dirty="0" smtClean="0"/>
          </a:p>
          <a:p>
            <a:pPr marL="0" indent="0">
              <a:buNone/>
            </a:pPr>
            <a:endParaRPr lang="ru-RU" sz="2800" b="1" dirty="0" smtClean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ru-RU" sz="7200" b="1" dirty="0" smtClean="0">
                <a:solidFill>
                  <a:schemeClr val="accent1"/>
                </a:solidFill>
              </a:rPr>
              <a:t>Студентов – </a:t>
            </a:r>
            <a:r>
              <a:rPr lang="ru-RU" sz="7200" b="1" dirty="0">
                <a:solidFill>
                  <a:schemeClr val="accent1"/>
                </a:solidFill>
              </a:rPr>
              <a:t>141 921 человек</a:t>
            </a:r>
            <a:r>
              <a:rPr lang="ru-RU" sz="7200" b="1" dirty="0" smtClean="0">
                <a:solidFill>
                  <a:schemeClr val="accent1"/>
                </a:solidFill>
              </a:rPr>
              <a:t>, из них:</a:t>
            </a:r>
          </a:p>
          <a:p>
            <a:pPr marL="0" indent="895350">
              <a:buNone/>
            </a:pPr>
            <a:r>
              <a:rPr lang="ru-RU" sz="7200" b="1" dirty="0" smtClean="0"/>
              <a:t>в государственных организациях – </a:t>
            </a:r>
            <a:r>
              <a:rPr lang="ru-RU" sz="7200" b="1" dirty="0"/>
              <a:t>125 501 (88,4 %), </a:t>
            </a:r>
            <a:endParaRPr lang="ru-RU" sz="7200" b="1" dirty="0" smtClean="0"/>
          </a:p>
          <a:p>
            <a:pPr marL="0" indent="895350">
              <a:buNone/>
            </a:pPr>
            <a:r>
              <a:rPr lang="ru-RU" sz="7200" b="1" dirty="0" smtClean="0"/>
              <a:t>в негосударственных организациях – </a:t>
            </a:r>
            <a:r>
              <a:rPr lang="ru-RU" sz="7200" b="1" dirty="0"/>
              <a:t>16 420 (11,6 %).</a:t>
            </a:r>
            <a:endParaRPr lang="ru-RU" sz="7200" b="1" dirty="0" smtClean="0"/>
          </a:p>
          <a:p>
            <a:endParaRPr lang="ru-RU" sz="3200" b="1" dirty="0" smtClean="0"/>
          </a:p>
          <a:p>
            <a:pPr marL="0" indent="0">
              <a:buNone/>
            </a:pPr>
            <a:r>
              <a:rPr lang="ru-RU" sz="7200" b="1" dirty="0" smtClean="0"/>
              <a:t>Обучаются: </a:t>
            </a:r>
          </a:p>
          <a:p>
            <a:pPr marL="0" indent="895350">
              <a:buNone/>
              <a:tabLst>
                <a:tab pos="1162050" algn="l"/>
              </a:tabLst>
            </a:pPr>
            <a:r>
              <a:rPr lang="ru-RU" sz="7200" b="1" dirty="0" smtClean="0"/>
              <a:t>-	на бюджете    </a:t>
            </a:r>
            <a:r>
              <a:rPr lang="ru-RU" sz="7200" b="1" dirty="0"/>
              <a:t>59 485 чел. (41,9 %), </a:t>
            </a:r>
            <a:endParaRPr lang="ru-RU" sz="7200" b="1" dirty="0" smtClean="0"/>
          </a:p>
          <a:p>
            <a:pPr marL="0" indent="895350">
              <a:buNone/>
              <a:tabLst>
                <a:tab pos="1162050" algn="l"/>
              </a:tabLst>
            </a:pPr>
            <a:r>
              <a:rPr lang="ru-RU" sz="7200" b="1" dirty="0" smtClean="0"/>
              <a:t>-	очно                </a:t>
            </a:r>
            <a:r>
              <a:rPr lang="ru-RU" sz="7200" b="1" dirty="0"/>
              <a:t>88 579 (62,4</a:t>
            </a:r>
            <a:r>
              <a:rPr lang="ru-RU" sz="7200" b="1" dirty="0" smtClean="0"/>
              <a:t>%), </a:t>
            </a:r>
            <a:endParaRPr lang="ru-RU" sz="7200" b="1" dirty="0" smtClean="0"/>
          </a:p>
          <a:p>
            <a:pPr marL="0" indent="895350">
              <a:buNone/>
              <a:tabLst>
                <a:tab pos="1162050" algn="l"/>
              </a:tabLst>
            </a:pPr>
            <a:r>
              <a:rPr lang="ru-RU" sz="7200" b="1" dirty="0" smtClean="0"/>
              <a:t>-	очно-заочно   </a:t>
            </a:r>
            <a:r>
              <a:rPr lang="ru-RU" sz="7200" b="1" dirty="0"/>
              <a:t>4 </a:t>
            </a:r>
            <a:r>
              <a:rPr lang="ru-RU" sz="7200" b="1" dirty="0" smtClean="0"/>
              <a:t>991, </a:t>
            </a:r>
            <a:endParaRPr lang="ru-RU" sz="7200" b="1" dirty="0" smtClean="0"/>
          </a:p>
          <a:p>
            <a:pPr marL="0" indent="895350">
              <a:buNone/>
              <a:tabLst>
                <a:tab pos="1162050" algn="l"/>
              </a:tabLst>
            </a:pPr>
            <a:r>
              <a:rPr lang="ru-RU" sz="7200" b="1" dirty="0" smtClean="0"/>
              <a:t>-	заочно             </a:t>
            </a:r>
            <a:r>
              <a:rPr lang="ru-RU" sz="7200" b="1" dirty="0"/>
              <a:t>48 </a:t>
            </a:r>
            <a:r>
              <a:rPr lang="ru-RU" sz="7200" b="1" dirty="0" smtClean="0"/>
              <a:t>351.  </a:t>
            </a:r>
            <a:endParaRPr lang="ru-RU" sz="7200" b="1" dirty="0" smtClean="0"/>
          </a:p>
          <a:p>
            <a:endParaRPr lang="ru-RU" sz="7200" b="1" dirty="0" smtClean="0"/>
          </a:p>
          <a:p>
            <a:pPr marL="0" indent="0">
              <a:buNone/>
            </a:pPr>
            <a:r>
              <a:rPr lang="ru-RU" sz="7200" b="1" dirty="0" smtClean="0"/>
              <a:t>Обучается </a:t>
            </a:r>
            <a:r>
              <a:rPr lang="ru-RU" sz="7200" b="1" dirty="0"/>
              <a:t>18 225 иностранных студентов из 14 стран ближнего и 116 стран дальнего зарубежья.</a:t>
            </a:r>
            <a:endParaRPr lang="ru-RU" sz="7200" b="1" dirty="0" smtClean="0"/>
          </a:p>
          <a:p>
            <a:endParaRPr lang="ru-RU" sz="7200" b="1" dirty="0" smtClean="0"/>
          </a:p>
          <a:p>
            <a:pPr marL="0" indent="0">
              <a:buNone/>
            </a:pPr>
            <a:r>
              <a:rPr lang="ru-RU" sz="7200" b="1" dirty="0" smtClean="0">
                <a:solidFill>
                  <a:schemeClr val="accent1"/>
                </a:solidFill>
              </a:rPr>
              <a:t>Профессорско-преподавательский состав </a:t>
            </a:r>
            <a:r>
              <a:rPr lang="ru-RU" sz="7200" b="1" smtClean="0">
                <a:solidFill>
                  <a:schemeClr val="accent1"/>
                </a:solidFill>
              </a:rPr>
              <a:t>– </a:t>
            </a:r>
            <a:r>
              <a:rPr lang="ru-RU" sz="7200" b="1">
                <a:solidFill>
                  <a:schemeClr val="accent1"/>
                </a:solidFill>
              </a:rPr>
              <a:t>7 175 человек</a:t>
            </a:r>
            <a:r>
              <a:rPr lang="ru-RU" sz="7200" b="1" dirty="0" smtClean="0">
                <a:solidFill>
                  <a:schemeClr val="accent1"/>
                </a:solidFill>
              </a:rPr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81779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23</TotalTime>
  <Words>76</Words>
  <Application>Microsoft Office PowerPoint</Application>
  <PresentationFormat>Экран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Bodoni MT Condensed</vt:lpstr>
      <vt:lpstr>Courier New</vt:lpstr>
      <vt:lpstr>Franklin Gothic Book</vt:lpstr>
      <vt:lpstr>Times New Roman</vt:lpstr>
      <vt:lpstr>Wingdings</vt:lpstr>
      <vt:lpstr>Decatur</vt:lpstr>
      <vt:lpstr>Информация по состоянию системы высшего образования в Республике Татарстан  по состоянию на 15.10.2020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Информация по состоянию системы высшего образования в Республике Татарстан по состоянию на 15.10.2014</dc:title>
  <dc:creator>Умарова</dc:creator>
  <cp:lastModifiedBy>Алексей Петров</cp:lastModifiedBy>
  <cp:revision>7</cp:revision>
  <dcterms:created xsi:type="dcterms:W3CDTF">2014-12-17T07:24:41Z</dcterms:created>
  <dcterms:modified xsi:type="dcterms:W3CDTF">2020-11-11T06:50:00Z</dcterms:modified>
</cp:coreProperties>
</file>